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4" r:id="rId3"/>
    <p:sldId id="265" r:id="rId4"/>
    <p:sldId id="261" r:id="rId5"/>
    <p:sldId id="262" r:id="rId6"/>
    <p:sldId id="263" r:id="rId7"/>
    <p:sldId id="266" r:id="rId8"/>
    <p:sldId id="267" r:id="rId9"/>
    <p:sldId id="268" r:id="rId10"/>
    <p:sldId id="269" r:id="rId11"/>
    <p:sldId id="272" r:id="rId12"/>
    <p:sldId id="271" r:id="rId13"/>
    <p:sldId id="270" r:id="rId14"/>
    <p:sldId id="281" r:id="rId15"/>
    <p:sldId id="282" r:id="rId16"/>
    <p:sldId id="283" r:id="rId17"/>
    <p:sldId id="259" r:id="rId18"/>
    <p:sldId id="274" r:id="rId19"/>
    <p:sldId id="275" r:id="rId20"/>
    <p:sldId id="284" r:id="rId21"/>
    <p:sldId id="278" r:id="rId22"/>
    <p:sldId id="285" r:id="rId23"/>
    <p:sldId id="287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5"/>
    <p:restoredTop sz="94375"/>
  </p:normalViewPr>
  <p:slideViewPr>
    <p:cSldViewPr snapToGrid="0">
      <p:cViewPr varScale="1">
        <p:scale>
          <a:sx n="76" d="100"/>
          <a:sy n="76" d="100"/>
        </p:scale>
        <p:origin x="1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3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F34E8-C377-43AB-8EA2-4F746D56C1D3}" type="datetimeFigureOut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40808-3824-4361-84CE-5258905DA6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59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17E22-DD63-4177-8F17-91963719B893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21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2B1D-529C-4254-AA22-7B58BFBED4F5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89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01C03-C16C-43AC-9B91-EB40D9EF0809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54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F1DE1-A9CA-41FE-A178-75B3EA127E30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5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9B18-563C-43DE-B767-82348749BAA0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92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25E8-2D90-4E5A-A3D3-73C4AAF331CD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03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53051-C03A-42E9-A0A4-FF1A818F19AE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7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EE12-A5BA-4D5E-BA4C-645860AADF5D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67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64E49-89EF-4662-8730-586C80AB72CA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66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86BD-3815-4144-8B18-710FA5EC682C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47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CFDE-4EA4-46F8-9827-5C5F547E64C7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475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3C8E9-76DE-46FC-9188-DF0566F17406}" type="datetime1">
              <a:rPr lang="zh-CN" altLang="en-US" smtClean="0"/>
              <a:t>2017/5/23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528E5-8EB0-4095-98F4-F185553045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4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3873" y="868363"/>
            <a:ext cx="8458201" cy="2387600"/>
          </a:xfrm>
        </p:spPr>
        <p:txBody>
          <a:bodyPr/>
          <a:lstStyle/>
          <a:p>
            <a:r>
              <a:rPr lang="en-US" altLang="zh-CN" dirty="0"/>
              <a:t>Cross-age Face Generation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860800"/>
            <a:ext cx="6858000" cy="2048932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Huajie</a:t>
            </a:r>
            <a:r>
              <a:rPr lang="en-US" altLang="zh-CN" dirty="0"/>
              <a:t> Jiang</a:t>
            </a:r>
            <a:r>
              <a:rPr lang="zh-CN" altLang="en-US" dirty="0"/>
              <a:t>、</a:t>
            </a:r>
            <a:r>
              <a:rPr lang="en-US" altLang="zh-CN" dirty="0"/>
              <a:t>Lin Wang</a:t>
            </a:r>
          </a:p>
          <a:p>
            <a:r>
              <a:rPr lang="en-US" altLang="zh-CN" dirty="0" err="1"/>
              <a:t>Huifeng</a:t>
            </a:r>
            <a:r>
              <a:rPr lang="en-US" altLang="zh-CN" dirty="0"/>
              <a:t> Dong</a:t>
            </a:r>
            <a:r>
              <a:rPr lang="zh-CN" altLang="en-US" dirty="0"/>
              <a:t>、</a:t>
            </a:r>
            <a:r>
              <a:rPr lang="en-US" altLang="zh-CN" dirty="0" err="1"/>
              <a:t>Jiafei</a:t>
            </a:r>
            <a:r>
              <a:rPr lang="en-US" altLang="zh-CN" dirty="0"/>
              <a:t> </a:t>
            </a:r>
            <a:r>
              <a:rPr lang="en-US" altLang="zh-CN" dirty="0" smtClean="0"/>
              <a:t>Song</a:t>
            </a:r>
          </a:p>
          <a:p>
            <a:endParaRPr lang="en-US" altLang="zh-CN" dirty="0"/>
          </a:p>
          <a:p>
            <a:r>
              <a:rPr lang="en-US" altLang="zh-CN" sz="2000" dirty="0" smtClean="0"/>
              <a:t>May.2017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25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Approach (1/2)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771661"/>
            <a:ext cx="7886700" cy="4351338"/>
          </a:xfrm>
        </p:spPr>
        <p:txBody>
          <a:bodyPr/>
          <a:lstStyle/>
          <a:p>
            <a:r>
              <a:rPr lang="en-US" altLang="zh-CN" dirty="0"/>
              <a:t>Motivation</a:t>
            </a:r>
          </a:p>
          <a:p>
            <a:pPr lvl="1"/>
            <a:r>
              <a:rPr lang="en-US" altLang="zh-CN" dirty="0"/>
              <a:t>C1: identity preserving</a:t>
            </a:r>
          </a:p>
          <a:p>
            <a:pPr lvl="1"/>
            <a:r>
              <a:rPr lang="en-US" altLang="zh-CN" dirty="0"/>
              <a:t>C2: natural</a:t>
            </a:r>
          </a:p>
          <a:p>
            <a:pPr lvl="1"/>
            <a:r>
              <a:rPr lang="en-US" altLang="zh-CN" dirty="0"/>
              <a:t>C3: specific age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87" y="4691350"/>
            <a:ext cx="958387" cy="133785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728821" y="3900085"/>
            <a:ext cx="737118" cy="704952"/>
          </a:xfrm>
          <a:prstGeom prst="ellipse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age</a:t>
            </a:r>
            <a:endParaRPr lang="zh-CN" altLang="en-US" dirty="0"/>
          </a:p>
        </p:txBody>
      </p:sp>
      <p:sp>
        <p:nvSpPr>
          <p:cNvPr id="7" name="立方体 6"/>
          <p:cNvSpPr/>
          <p:nvPr/>
        </p:nvSpPr>
        <p:spPr>
          <a:xfrm>
            <a:off x="3445824" y="4470000"/>
            <a:ext cx="1511466" cy="142444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Generator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5719275" y="4605037"/>
            <a:ext cx="952115" cy="12846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？</a:t>
            </a:r>
          </a:p>
        </p:txBody>
      </p:sp>
      <p:cxnSp>
        <p:nvCxnSpPr>
          <p:cNvPr id="12" name="连接符: 曲线 11"/>
          <p:cNvCxnSpPr>
            <a:stCxn id="6" idx="6"/>
            <a:endCxn id="7" idx="2"/>
          </p:cNvCxnSpPr>
          <p:nvPr/>
        </p:nvCxnSpPr>
        <p:spPr>
          <a:xfrm>
            <a:off x="2465939" y="4252561"/>
            <a:ext cx="979885" cy="1107714"/>
          </a:xfrm>
          <a:prstGeom prst="curvedConnector3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/>
          <p:cNvCxnSpPr>
            <a:cxnSpLocks/>
            <a:stCxn id="5" idx="3"/>
            <a:endCxn id="7" idx="2"/>
          </p:cNvCxnSpPr>
          <p:nvPr/>
        </p:nvCxnSpPr>
        <p:spPr>
          <a:xfrm>
            <a:off x="2576574" y="5360275"/>
            <a:ext cx="869250" cy="12700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cxnSpLocks/>
            <a:endCxn id="8" idx="1"/>
          </p:cNvCxnSpPr>
          <p:nvPr/>
        </p:nvCxnSpPr>
        <p:spPr>
          <a:xfrm>
            <a:off x="4817095" y="5247342"/>
            <a:ext cx="902180" cy="0"/>
          </a:xfrm>
          <a:prstGeom prst="straightConnector1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星形: 六角 45"/>
          <p:cNvSpPr/>
          <p:nvPr/>
        </p:nvSpPr>
        <p:spPr>
          <a:xfrm>
            <a:off x="6816013" y="4287009"/>
            <a:ext cx="690465" cy="668925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C1</a:t>
            </a:r>
            <a:endParaRPr lang="zh-CN" altLang="en-US" dirty="0"/>
          </a:p>
        </p:txBody>
      </p:sp>
      <p:sp>
        <p:nvSpPr>
          <p:cNvPr id="47" name="星形: 六角 46"/>
          <p:cNvSpPr/>
          <p:nvPr/>
        </p:nvSpPr>
        <p:spPr>
          <a:xfrm>
            <a:off x="6816013" y="4971179"/>
            <a:ext cx="690465" cy="668925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C2</a:t>
            </a:r>
            <a:endParaRPr lang="zh-CN" altLang="en-US" dirty="0"/>
          </a:p>
        </p:txBody>
      </p:sp>
      <p:sp>
        <p:nvSpPr>
          <p:cNvPr id="52" name="星形: 六角 51"/>
          <p:cNvSpPr/>
          <p:nvPr/>
        </p:nvSpPr>
        <p:spPr>
          <a:xfrm>
            <a:off x="6816013" y="5642974"/>
            <a:ext cx="690465" cy="668925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5666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Approach (2/2)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8285" y="1591809"/>
            <a:ext cx="7886700" cy="4351338"/>
          </a:xfrm>
        </p:spPr>
        <p:txBody>
          <a:bodyPr/>
          <a:lstStyle/>
          <a:p>
            <a:r>
              <a:rPr lang="en-US" altLang="zh-CN" dirty="0"/>
              <a:t>Framework</a:t>
            </a:r>
          </a:p>
          <a:p>
            <a:pPr lvl="1"/>
            <a:r>
              <a:rPr lang="en-US" altLang="zh-CN" dirty="0"/>
              <a:t>Attention Model</a:t>
            </a:r>
          </a:p>
          <a:p>
            <a:pPr lvl="2"/>
            <a:r>
              <a:rPr lang="en-US" altLang="zh-CN" dirty="0"/>
              <a:t>Generate identity preserving but age irrelevant latent vector</a:t>
            </a:r>
          </a:p>
          <a:p>
            <a:pPr lvl="1"/>
            <a:r>
              <a:rPr lang="en-US" altLang="zh-CN" dirty="0"/>
              <a:t>Multitask Learning</a:t>
            </a:r>
          </a:p>
          <a:p>
            <a:pPr lvl="2"/>
            <a:r>
              <a:rPr lang="en-US" altLang="zh-CN" dirty="0"/>
              <a:t>Generating image with specific age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528E5-8EB0-4095-98F4-F185553045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923708" y="3550059"/>
            <a:ext cx="27723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IM:	image</a:t>
            </a:r>
          </a:p>
          <a:p>
            <a:r>
              <a:rPr lang="en-US" altLang="zh-CN" sz="1400" dirty="0"/>
              <a:t>IMG: generated image</a:t>
            </a:r>
          </a:p>
          <a:p>
            <a:r>
              <a:rPr lang="en-US" altLang="zh-CN" sz="1400" dirty="0"/>
              <a:t>E:	encoder</a:t>
            </a:r>
          </a:p>
          <a:p>
            <a:r>
              <a:rPr lang="en-US" altLang="zh-CN" sz="1400" dirty="0"/>
              <a:t>G:	generator</a:t>
            </a:r>
          </a:p>
          <a:p>
            <a:r>
              <a:rPr lang="en-US" altLang="zh-CN" sz="1400" dirty="0"/>
              <a:t>D:	discriminator</a:t>
            </a:r>
          </a:p>
          <a:p>
            <a:r>
              <a:rPr lang="en-US" altLang="zh-CN" sz="1400" dirty="0"/>
              <a:t>L1:	reconstruction loss</a:t>
            </a:r>
          </a:p>
          <a:p>
            <a:r>
              <a:rPr lang="en-US" altLang="zh-CN" sz="1400" dirty="0"/>
              <a:t>L2:	JS loss</a:t>
            </a:r>
          </a:p>
          <a:p>
            <a:r>
              <a:rPr lang="en-US" altLang="zh-CN" sz="1400" dirty="0"/>
              <a:t>L3:	age classification loss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491411" y="3720544"/>
            <a:ext cx="7174083" cy="3063032"/>
            <a:chOff x="528733" y="3658444"/>
            <a:chExt cx="7174083" cy="3063032"/>
          </a:xfrm>
        </p:grpSpPr>
        <p:sp>
          <p:nvSpPr>
            <p:cNvPr id="5" name="矩形 4"/>
            <p:cNvSpPr/>
            <p:nvPr/>
          </p:nvSpPr>
          <p:spPr>
            <a:xfrm>
              <a:off x="528733" y="4177045"/>
              <a:ext cx="774441" cy="7184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IM</a:t>
              </a:r>
              <a:endParaRPr lang="zh-CN" altLang="en-US" b="1" dirty="0"/>
            </a:p>
          </p:txBody>
        </p:sp>
        <p:sp>
          <p:nvSpPr>
            <p:cNvPr id="6" name="梯形 5"/>
            <p:cNvSpPr/>
            <p:nvPr/>
          </p:nvSpPr>
          <p:spPr>
            <a:xfrm rot="5400000">
              <a:off x="1728884" y="4177044"/>
              <a:ext cx="867747" cy="71845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022341" y="4198499"/>
              <a:ext cx="55984" cy="6718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8" name="矩形 7"/>
            <p:cNvSpPr/>
            <p:nvPr/>
          </p:nvSpPr>
          <p:spPr>
            <a:xfrm>
              <a:off x="1215116" y="5211044"/>
              <a:ext cx="82809" cy="589368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999472" y="4351606"/>
              <a:ext cx="27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梯形 9"/>
            <p:cNvSpPr/>
            <p:nvPr/>
          </p:nvSpPr>
          <p:spPr>
            <a:xfrm rot="16200000">
              <a:off x="3504035" y="4177043"/>
              <a:ext cx="867747" cy="71845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796782" y="4351606"/>
              <a:ext cx="27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G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960777" y="4177042"/>
              <a:ext cx="774441" cy="718457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IMG</a:t>
              </a:r>
              <a:endParaRPr lang="zh-CN" altLang="en-US" b="1" dirty="0"/>
            </a:p>
          </p:txBody>
        </p:sp>
        <p:sp>
          <p:nvSpPr>
            <p:cNvPr id="13" name="梯形 12"/>
            <p:cNvSpPr/>
            <p:nvPr/>
          </p:nvSpPr>
          <p:spPr>
            <a:xfrm rot="5400000">
              <a:off x="5827939" y="5769247"/>
              <a:ext cx="867747" cy="718457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00276" y="5930349"/>
              <a:ext cx="27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D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7098651" y="5478795"/>
              <a:ext cx="604165" cy="4168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L2</a:t>
              </a:r>
              <a:endParaRPr lang="zh-CN" altLang="en-US" b="1" dirty="0"/>
            </a:p>
          </p:txBody>
        </p:sp>
        <p:sp>
          <p:nvSpPr>
            <p:cNvPr id="16" name="椭圆 15"/>
            <p:cNvSpPr/>
            <p:nvPr/>
          </p:nvSpPr>
          <p:spPr>
            <a:xfrm>
              <a:off x="7098651" y="6304617"/>
              <a:ext cx="604165" cy="4168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L3</a:t>
              </a:r>
              <a:endParaRPr lang="zh-CN" altLang="en-US" b="1" dirty="0"/>
            </a:p>
          </p:txBody>
        </p:sp>
        <p:cxnSp>
          <p:nvCxnSpPr>
            <p:cNvPr id="18" name="直接箭头连接符 17"/>
            <p:cNvCxnSpPr>
              <a:stCxn id="5" idx="3"/>
              <a:endCxn id="6" idx="2"/>
            </p:cNvCxnSpPr>
            <p:nvPr/>
          </p:nvCxnSpPr>
          <p:spPr>
            <a:xfrm flipV="1">
              <a:off x="1303174" y="4536273"/>
              <a:ext cx="500355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6" idx="0"/>
              <a:endCxn id="7" idx="1"/>
            </p:cNvCxnSpPr>
            <p:nvPr/>
          </p:nvCxnSpPr>
          <p:spPr>
            <a:xfrm flipV="1">
              <a:off x="2521986" y="4534401"/>
              <a:ext cx="500355" cy="18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7" idx="3"/>
              <a:endCxn id="10" idx="0"/>
            </p:cNvCxnSpPr>
            <p:nvPr/>
          </p:nvCxnSpPr>
          <p:spPr>
            <a:xfrm>
              <a:off x="3078325" y="4534401"/>
              <a:ext cx="500355" cy="18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0" idx="2"/>
              <a:endCxn id="12" idx="1"/>
            </p:cNvCxnSpPr>
            <p:nvPr/>
          </p:nvCxnSpPr>
          <p:spPr>
            <a:xfrm>
              <a:off x="4297137" y="4536271"/>
              <a:ext cx="663640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肘形 25"/>
            <p:cNvCxnSpPr>
              <a:cxnSpLocks/>
              <a:stCxn id="12" idx="2"/>
              <a:endCxn id="13" idx="2"/>
            </p:cNvCxnSpPr>
            <p:nvPr/>
          </p:nvCxnSpPr>
          <p:spPr>
            <a:xfrm rot="16200000" flipH="1">
              <a:off x="5008803" y="5234694"/>
              <a:ext cx="1232977" cy="554586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连接符: 肘形 27"/>
            <p:cNvCxnSpPr>
              <a:cxnSpLocks/>
              <a:stCxn id="5" idx="2"/>
            </p:cNvCxnSpPr>
            <p:nvPr/>
          </p:nvCxnSpPr>
          <p:spPr>
            <a:xfrm rot="16200000" flipH="1">
              <a:off x="2704712" y="3106744"/>
              <a:ext cx="1409115" cy="4986630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连接符: 肘形 31"/>
            <p:cNvCxnSpPr>
              <a:stCxn id="8" idx="3"/>
              <a:endCxn id="6" idx="3"/>
            </p:cNvCxnSpPr>
            <p:nvPr/>
          </p:nvCxnSpPr>
          <p:spPr>
            <a:xfrm flipV="1">
              <a:off x="1297925" y="4880339"/>
              <a:ext cx="864832" cy="625389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连接符: 肘形 33"/>
            <p:cNvCxnSpPr>
              <a:stCxn id="8" idx="3"/>
              <a:endCxn id="7" idx="2"/>
            </p:cNvCxnSpPr>
            <p:nvPr/>
          </p:nvCxnSpPr>
          <p:spPr>
            <a:xfrm flipV="1">
              <a:off x="1297925" y="4870302"/>
              <a:ext cx="1752408" cy="635426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椭圆 39"/>
            <p:cNvSpPr/>
            <p:nvPr/>
          </p:nvSpPr>
          <p:spPr>
            <a:xfrm>
              <a:off x="6271337" y="3658444"/>
              <a:ext cx="604165" cy="4168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L1</a:t>
              </a:r>
              <a:endParaRPr lang="zh-CN" altLang="en-US" b="1" dirty="0"/>
            </a:p>
          </p:txBody>
        </p:sp>
        <p:cxnSp>
          <p:nvCxnSpPr>
            <p:cNvPr id="43" name="连接符: 曲线 42"/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6621041" y="5687225"/>
              <a:ext cx="477610" cy="441251"/>
            </a:xfrm>
            <a:prstGeom prst="curvedConnector3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曲线 44"/>
            <p:cNvCxnSpPr>
              <a:cxnSpLocks/>
              <a:stCxn id="13" idx="0"/>
              <a:endCxn id="16" idx="2"/>
            </p:cNvCxnSpPr>
            <p:nvPr/>
          </p:nvCxnSpPr>
          <p:spPr>
            <a:xfrm>
              <a:off x="6621041" y="6128476"/>
              <a:ext cx="477610" cy="384571"/>
            </a:xfrm>
            <a:prstGeom prst="curvedConnector3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肘形 56"/>
            <p:cNvCxnSpPr>
              <a:stCxn id="12" idx="3"/>
              <a:endCxn id="40" idx="2"/>
            </p:cNvCxnSpPr>
            <p:nvPr/>
          </p:nvCxnSpPr>
          <p:spPr>
            <a:xfrm flipV="1">
              <a:off x="5735218" y="3866874"/>
              <a:ext cx="536119" cy="669397"/>
            </a:xfrm>
            <a:prstGeom prst="bentConnector3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连接符: 肘形 58"/>
            <p:cNvCxnSpPr>
              <a:stCxn id="5" idx="0"/>
              <a:endCxn id="40" idx="2"/>
            </p:cNvCxnSpPr>
            <p:nvPr/>
          </p:nvCxnSpPr>
          <p:spPr>
            <a:xfrm rot="5400000" flipH="1" flipV="1">
              <a:off x="3438560" y="1344269"/>
              <a:ext cx="310171" cy="5355383"/>
            </a:xfrm>
            <a:prstGeom prst="bentConnector2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1655016" y="5021004"/>
              <a:ext cx="615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gate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2584774" y="5005999"/>
              <a:ext cx="615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join</a:t>
              </a:r>
              <a:endParaRPr lang="zh-CN" altLang="en-US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990403" y="5710988"/>
              <a:ext cx="615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0B050"/>
                  </a:solidFill>
                </a:rPr>
                <a:t>Age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2633807" y="3955222"/>
            <a:ext cx="81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Latent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49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 Database</a:t>
            </a:r>
            <a:r>
              <a:rPr lang="zh-CN" altLang="en-US" dirty="0"/>
              <a:t>（</a:t>
            </a:r>
            <a:r>
              <a:rPr lang="en-US" altLang="zh-CN" dirty="0" err="1"/>
              <a:t>UTKFace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20k+ face images in the wild </a:t>
            </a:r>
          </a:p>
          <a:p>
            <a:pPr lvl="1"/>
            <a:r>
              <a:rPr lang="en-US" altLang="zh-CN" dirty="0"/>
              <a:t>correspondingly aligned and cropped faces</a:t>
            </a:r>
          </a:p>
          <a:p>
            <a:pPr lvl="1"/>
            <a:r>
              <a:rPr lang="en-US" altLang="zh-CN" dirty="0"/>
              <a:t>corresponding landmarks (68 points)</a:t>
            </a:r>
          </a:p>
          <a:p>
            <a:pPr lvl="1"/>
            <a:r>
              <a:rPr lang="en-US" altLang="zh-CN" dirty="0"/>
              <a:t>age, gender, and ethnicity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528E5-8EB0-4095-98F4-F185553045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39" y="3898738"/>
            <a:ext cx="4844921" cy="28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17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2323" y="2871092"/>
            <a:ext cx="5613530" cy="76828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Some highlight results in our project.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528E5-8EB0-4095-98F4-F185553045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66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747" y="133900"/>
            <a:ext cx="7886700" cy="956030"/>
          </a:xfrm>
        </p:spPr>
        <p:txBody>
          <a:bodyPr/>
          <a:lstStyle/>
          <a:p>
            <a:r>
              <a:rPr lang="en-US" altLang="zh-CN" dirty="0"/>
              <a:t>Experiment  </a:t>
            </a:r>
            <a:r>
              <a:rPr lang="en-US" altLang="zh-CN" sz="2000" dirty="0"/>
              <a:t>--- Some results in female</a:t>
            </a: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4A528E5-8EB0-4095-98F4-F18555304532}" type="slidenum">
              <a:rPr lang="zh-CN" altLang="en-US" smtClean="0"/>
              <a:t>14</a:t>
            </a:fld>
            <a:endParaRPr lang="zh-CN" altLang="en-US" dirty="0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82" y="1132339"/>
            <a:ext cx="526471" cy="5206856"/>
          </a:xfr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85" y="1122971"/>
            <a:ext cx="5181602" cy="518160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21259" y="6309998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Input image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278690" y="6340776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2775259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5</a:t>
            </a:r>
            <a:endParaRPr lang="zh-CN" altLang="en-US" sz="1600" dirty="0"/>
          </a:p>
        </p:txBody>
      </p:sp>
      <p:sp>
        <p:nvSpPr>
          <p:cNvPr id="9" name="文本框 2"/>
          <p:cNvSpPr txBox="1"/>
          <p:nvPr/>
        </p:nvSpPr>
        <p:spPr>
          <a:xfrm>
            <a:off x="3271828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10</a:t>
            </a:r>
            <a:endParaRPr lang="zh-CN" altLang="en-US" sz="1600" dirty="0"/>
          </a:p>
        </p:txBody>
      </p:sp>
      <p:sp>
        <p:nvSpPr>
          <p:cNvPr id="10" name="文本框 2"/>
          <p:cNvSpPr txBox="1"/>
          <p:nvPr/>
        </p:nvSpPr>
        <p:spPr>
          <a:xfrm>
            <a:off x="3768397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15</a:t>
            </a:r>
            <a:endParaRPr lang="zh-CN" altLang="en-US" sz="1600" dirty="0"/>
          </a:p>
        </p:txBody>
      </p:sp>
      <p:sp>
        <p:nvSpPr>
          <p:cNvPr id="11" name="文本框 2"/>
          <p:cNvSpPr txBox="1"/>
          <p:nvPr/>
        </p:nvSpPr>
        <p:spPr>
          <a:xfrm>
            <a:off x="4296787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20</a:t>
            </a:r>
            <a:endParaRPr lang="zh-CN" altLang="en-US" sz="1600" dirty="0"/>
          </a:p>
        </p:txBody>
      </p:sp>
      <p:sp>
        <p:nvSpPr>
          <p:cNvPr id="12" name="文本框 2"/>
          <p:cNvSpPr txBox="1"/>
          <p:nvPr/>
        </p:nvSpPr>
        <p:spPr>
          <a:xfrm>
            <a:off x="4798278" y="6327590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30</a:t>
            </a:r>
            <a:endParaRPr lang="zh-CN" altLang="en-US" sz="1600" dirty="0"/>
          </a:p>
        </p:txBody>
      </p:sp>
      <p:sp>
        <p:nvSpPr>
          <p:cNvPr id="13" name="文本框 2"/>
          <p:cNvSpPr txBox="1"/>
          <p:nvPr/>
        </p:nvSpPr>
        <p:spPr>
          <a:xfrm>
            <a:off x="5302119" y="6325387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40</a:t>
            </a:r>
            <a:endParaRPr lang="zh-CN" altLang="en-US" sz="1600" dirty="0"/>
          </a:p>
        </p:txBody>
      </p:sp>
      <p:sp>
        <p:nvSpPr>
          <p:cNvPr id="14" name="文本框 2"/>
          <p:cNvSpPr txBox="1"/>
          <p:nvPr/>
        </p:nvSpPr>
        <p:spPr>
          <a:xfrm>
            <a:off x="5828159" y="6325387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50</a:t>
            </a:r>
            <a:endParaRPr lang="zh-CN" altLang="en-US" sz="1600" dirty="0"/>
          </a:p>
        </p:txBody>
      </p:sp>
      <p:sp>
        <p:nvSpPr>
          <p:cNvPr id="15" name="文本框 2"/>
          <p:cNvSpPr txBox="1"/>
          <p:nvPr/>
        </p:nvSpPr>
        <p:spPr>
          <a:xfrm>
            <a:off x="6349524" y="6322466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60</a:t>
            </a:r>
            <a:endParaRPr lang="zh-CN" altLang="en-US" sz="1600" dirty="0"/>
          </a:p>
        </p:txBody>
      </p:sp>
      <p:sp>
        <p:nvSpPr>
          <p:cNvPr id="16" name="文本框 2"/>
          <p:cNvSpPr txBox="1"/>
          <p:nvPr/>
        </p:nvSpPr>
        <p:spPr>
          <a:xfrm>
            <a:off x="6916650" y="6322466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70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8669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747" y="133900"/>
            <a:ext cx="7886700" cy="956030"/>
          </a:xfrm>
        </p:spPr>
        <p:txBody>
          <a:bodyPr/>
          <a:lstStyle/>
          <a:p>
            <a:r>
              <a:rPr lang="en-US" altLang="zh-CN" dirty="0"/>
              <a:t>Experiment  </a:t>
            </a:r>
            <a:r>
              <a:rPr lang="en-US" altLang="zh-CN" sz="2000" dirty="0"/>
              <a:t>--- Some results in male</a:t>
            </a: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82" y="1132339"/>
            <a:ext cx="526470" cy="5206856"/>
          </a:xfr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1132339"/>
            <a:ext cx="5181602" cy="518160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21259" y="6309998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Input image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78690" y="6340776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2775259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5</a:t>
            </a:r>
            <a:endParaRPr lang="zh-CN" altLang="en-US" sz="1600" dirty="0"/>
          </a:p>
        </p:txBody>
      </p:sp>
      <p:sp>
        <p:nvSpPr>
          <p:cNvPr id="9" name="文本框 2"/>
          <p:cNvSpPr txBox="1"/>
          <p:nvPr/>
        </p:nvSpPr>
        <p:spPr>
          <a:xfrm>
            <a:off x="3271828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10</a:t>
            </a:r>
            <a:endParaRPr lang="zh-CN" altLang="en-US" sz="1600" dirty="0"/>
          </a:p>
        </p:txBody>
      </p:sp>
      <p:sp>
        <p:nvSpPr>
          <p:cNvPr id="10" name="文本框 2"/>
          <p:cNvSpPr txBox="1"/>
          <p:nvPr/>
        </p:nvSpPr>
        <p:spPr>
          <a:xfrm>
            <a:off x="3768397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15</a:t>
            </a:r>
            <a:endParaRPr lang="zh-CN" altLang="en-US" sz="1600" dirty="0"/>
          </a:p>
        </p:txBody>
      </p:sp>
      <p:sp>
        <p:nvSpPr>
          <p:cNvPr id="11" name="文本框 2"/>
          <p:cNvSpPr txBox="1"/>
          <p:nvPr/>
        </p:nvSpPr>
        <p:spPr>
          <a:xfrm>
            <a:off x="4296787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20</a:t>
            </a:r>
            <a:endParaRPr lang="zh-CN" altLang="en-US" sz="1600" dirty="0"/>
          </a:p>
        </p:txBody>
      </p:sp>
      <p:sp>
        <p:nvSpPr>
          <p:cNvPr id="12" name="文本框 2"/>
          <p:cNvSpPr txBox="1"/>
          <p:nvPr/>
        </p:nvSpPr>
        <p:spPr>
          <a:xfrm>
            <a:off x="4798278" y="6327590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30</a:t>
            </a:r>
            <a:endParaRPr lang="zh-CN" altLang="en-US" sz="1600" dirty="0"/>
          </a:p>
        </p:txBody>
      </p:sp>
      <p:sp>
        <p:nvSpPr>
          <p:cNvPr id="13" name="文本框 2"/>
          <p:cNvSpPr txBox="1"/>
          <p:nvPr/>
        </p:nvSpPr>
        <p:spPr>
          <a:xfrm>
            <a:off x="5302119" y="6325387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40</a:t>
            </a:r>
            <a:endParaRPr lang="zh-CN" altLang="en-US" sz="1600" dirty="0"/>
          </a:p>
        </p:txBody>
      </p:sp>
      <p:sp>
        <p:nvSpPr>
          <p:cNvPr id="14" name="文本框 2"/>
          <p:cNvSpPr txBox="1"/>
          <p:nvPr/>
        </p:nvSpPr>
        <p:spPr>
          <a:xfrm>
            <a:off x="5828159" y="6325387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50</a:t>
            </a:r>
            <a:endParaRPr lang="zh-CN" altLang="en-US" sz="1600" dirty="0"/>
          </a:p>
        </p:txBody>
      </p:sp>
      <p:sp>
        <p:nvSpPr>
          <p:cNvPr id="15" name="文本框 2"/>
          <p:cNvSpPr txBox="1"/>
          <p:nvPr/>
        </p:nvSpPr>
        <p:spPr>
          <a:xfrm>
            <a:off x="6349524" y="6322466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60</a:t>
            </a:r>
            <a:endParaRPr lang="zh-CN" altLang="en-US" sz="1600" dirty="0"/>
          </a:p>
        </p:txBody>
      </p:sp>
      <p:sp>
        <p:nvSpPr>
          <p:cNvPr id="16" name="文本框 2"/>
          <p:cNvSpPr txBox="1"/>
          <p:nvPr/>
        </p:nvSpPr>
        <p:spPr>
          <a:xfrm>
            <a:off x="6916650" y="6322466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70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1967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747" y="133900"/>
            <a:ext cx="7886700" cy="956030"/>
          </a:xfrm>
        </p:spPr>
        <p:txBody>
          <a:bodyPr/>
          <a:lstStyle/>
          <a:p>
            <a:r>
              <a:rPr lang="en-US" altLang="zh-CN" dirty="0"/>
              <a:t>Experiment  </a:t>
            </a:r>
            <a:r>
              <a:rPr lang="en-US" altLang="zh-CN" sz="2000" dirty="0"/>
              <a:t>--- Some results in male</a:t>
            </a: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7" name="内容占位符 1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03" y="1134310"/>
            <a:ext cx="535025" cy="5177659"/>
          </a:xfr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1132339"/>
            <a:ext cx="5181602" cy="518160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21259" y="6309998"/>
            <a:ext cx="130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Input image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278690" y="6340776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0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2775259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5</a:t>
            </a:r>
            <a:endParaRPr lang="zh-CN" altLang="en-US" sz="1600" dirty="0"/>
          </a:p>
        </p:txBody>
      </p:sp>
      <p:sp>
        <p:nvSpPr>
          <p:cNvPr id="9" name="文本框 2"/>
          <p:cNvSpPr txBox="1"/>
          <p:nvPr/>
        </p:nvSpPr>
        <p:spPr>
          <a:xfrm>
            <a:off x="3271828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10</a:t>
            </a:r>
            <a:endParaRPr lang="zh-CN" altLang="en-US" sz="1600" dirty="0"/>
          </a:p>
        </p:txBody>
      </p:sp>
      <p:sp>
        <p:nvSpPr>
          <p:cNvPr id="10" name="文本框 2"/>
          <p:cNvSpPr txBox="1"/>
          <p:nvPr/>
        </p:nvSpPr>
        <p:spPr>
          <a:xfrm>
            <a:off x="3768397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15</a:t>
            </a:r>
            <a:endParaRPr lang="zh-CN" altLang="en-US" sz="1600" dirty="0"/>
          </a:p>
        </p:txBody>
      </p:sp>
      <p:sp>
        <p:nvSpPr>
          <p:cNvPr id="11" name="文本框 2"/>
          <p:cNvSpPr txBox="1"/>
          <p:nvPr/>
        </p:nvSpPr>
        <p:spPr>
          <a:xfrm>
            <a:off x="4296787" y="6339195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20</a:t>
            </a:r>
            <a:endParaRPr lang="zh-CN" altLang="en-US" sz="1600" dirty="0"/>
          </a:p>
        </p:txBody>
      </p:sp>
      <p:sp>
        <p:nvSpPr>
          <p:cNvPr id="12" name="文本框 2"/>
          <p:cNvSpPr txBox="1"/>
          <p:nvPr/>
        </p:nvSpPr>
        <p:spPr>
          <a:xfrm>
            <a:off x="4798278" y="6327590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30</a:t>
            </a:r>
            <a:endParaRPr lang="zh-CN" altLang="en-US" sz="1600" dirty="0"/>
          </a:p>
        </p:txBody>
      </p:sp>
      <p:sp>
        <p:nvSpPr>
          <p:cNvPr id="13" name="文本框 2"/>
          <p:cNvSpPr txBox="1"/>
          <p:nvPr/>
        </p:nvSpPr>
        <p:spPr>
          <a:xfrm>
            <a:off x="5302119" y="6325387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40</a:t>
            </a:r>
            <a:endParaRPr lang="zh-CN" altLang="en-US" sz="1600" dirty="0"/>
          </a:p>
        </p:txBody>
      </p:sp>
      <p:sp>
        <p:nvSpPr>
          <p:cNvPr id="14" name="文本框 2"/>
          <p:cNvSpPr txBox="1"/>
          <p:nvPr/>
        </p:nvSpPr>
        <p:spPr>
          <a:xfrm>
            <a:off x="5828159" y="6325387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50</a:t>
            </a:r>
            <a:endParaRPr lang="zh-CN" altLang="en-US" sz="1600" dirty="0"/>
          </a:p>
        </p:txBody>
      </p:sp>
      <p:sp>
        <p:nvSpPr>
          <p:cNvPr id="15" name="文本框 2"/>
          <p:cNvSpPr txBox="1"/>
          <p:nvPr/>
        </p:nvSpPr>
        <p:spPr>
          <a:xfrm>
            <a:off x="6349524" y="6322466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60</a:t>
            </a:r>
            <a:endParaRPr lang="zh-CN" altLang="en-US" sz="1600" dirty="0"/>
          </a:p>
        </p:txBody>
      </p:sp>
      <p:sp>
        <p:nvSpPr>
          <p:cNvPr id="16" name="文本框 2"/>
          <p:cNvSpPr txBox="1"/>
          <p:nvPr/>
        </p:nvSpPr>
        <p:spPr>
          <a:xfrm>
            <a:off x="6916650" y="6322466"/>
            <a:ext cx="401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70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351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17</a:t>
            </a:fld>
            <a:endParaRPr lang="zh-CN" altLang="en-US" dirty="0"/>
          </a:p>
        </p:txBody>
      </p:sp>
      <p:grpSp>
        <p:nvGrpSpPr>
          <p:cNvPr id="46" name="组 45"/>
          <p:cNvGrpSpPr/>
          <p:nvPr/>
        </p:nvGrpSpPr>
        <p:grpSpPr>
          <a:xfrm>
            <a:off x="386048" y="1014568"/>
            <a:ext cx="7959162" cy="2732175"/>
            <a:chOff x="386048" y="1014568"/>
            <a:chExt cx="7959162" cy="27321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79" y="1136987"/>
              <a:ext cx="1905000" cy="190500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86048" y="3121150"/>
              <a:ext cx="2630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/>
                <a:t> Input: 12 </a:t>
              </a:r>
              <a:r>
                <a:rPr lang="en-US" altLang="zh-CN" sz="1600" dirty="0"/>
                <a:t>years old Euro girl</a:t>
              </a:r>
              <a:endParaRPr lang="zh-CN" altLang="en-US" sz="1600" dirty="0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949" y="1014568"/>
              <a:ext cx="5137153" cy="1055970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2706" y="2383866"/>
              <a:ext cx="5142504" cy="1025651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3426372" y="2025262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0-5</a:t>
              </a:r>
              <a:endParaRPr kumimoji="1"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416622" y="2020157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6-10</a:t>
              </a:r>
              <a:endParaRPr kumimoji="1" lang="zh-CN" altLang="en-US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407133" y="2028683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11-15</a:t>
              </a:r>
              <a:endParaRPr kumimoji="1" lang="zh-CN" altLang="en-US" dirty="0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451600" y="2018205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16-20</a:t>
              </a:r>
              <a:endParaRPr kumimoji="1" lang="zh-CN" altLang="en-US" dirty="0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498688" y="201993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21-30</a:t>
              </a:r>
              <a:endParaRPr kumimoji="1" lang="zh-CN" altLang="en-US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309352" y="3367662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30-40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358112" y="337313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41-50</a:t>
              </a:r>
              <a:endParaRPr kumimoji="1"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407133" y="3372944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51-60</a:t>
              </a:r>
              <a:endParaRPr kumimoji="1" lang="zh-CN" altLang="en-US" dirty="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451599" y="337741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61-70</a:t>
              </a:r>
              <a:endParaRPr kumimoji="1" lang="zh-CN" altLang="en-US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498687" y="3371921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71-80</a:t>
              </a:r>
              <a:endParaRPr kumimoji="1" lang="zh-CN" altLang="en-US" dirty="0"/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83479" y="3912305"/>
            <a:ext cx="8740016" cy="2583617"/>
            <a:chOff x="72969" y="3933325"/>
            <a:chExt cx="8740016" cy="2583617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564" y="4057629"/>
              <a:ext cx="7031421" cy="710166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0252" y="5422750"/>
              <a:ext cx="7027418" cy="70976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39" y="5296719"/>
              <a:ext cx="939570" cy="939570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34" y="3933325"/>
              <a:ext cx="939570" cy="939570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72969" y="4871940"/>
              <a:ext cx="14300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 Input: 35 years old </a:t>
              </a:r>
              <a:endParaRPr lang="zh-CN" altLang="en-US" sz="1200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3479" y="6239943"/>
              <a:ext cx="13774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 Input: 26 years old </a:t>
              </a:r>
              <a:endParaRPr lang="zh-CN" altLang="en-US" sz="1200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906377" y="4942906"/>
              <a:ext cx="475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/>
                <a:t>0-5</a:t>
              </a:r>
              <a:endParaRPr kumimoji="1" lang="zh-CN" altLang="en-US" sz="14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547544" y="4942906"/>
              <a:ext cx="5530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6-10</a:t>
              </a:r>
              <a:endParaRPr kumimoji="1" lang="zh-CN" altLang="en-US" sz="1400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257276" y="4945812"/>
              <a:ext cx="64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/>
                <a:t>11-15</a:t>
              </a:r>
              <a:endParaRPr kumimoji="1" lang="zh-CN" altLang="en-US" sz="1400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3937233" y="4945812"/>
              <a:ext cx="64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16-20</a:t>
              </a:r>
              <a:endParaRPr kumimoji="1" lang="zh-CN" altLang="en-US" sz="14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625340" y="4945812"/>
              <a:ext cx="64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21-30</a:t>
              </a:r>
              <a:endParaRPr kumimoji="1" lang="zh-CN" altLang="en-US" sz="1400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344660" y="4945812"/>
              <a:ext cx="64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31-40</a:t>
              </a:r>
              <a:endParaRPr kumimoji="1" lang="zh-CN" altLang="en-US" sz="1400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994088" y="4945812"/>
              <a:ext cx="64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41-50</a:t>
              </a:r>
              <a:endParaRPr kumimoji="1" lang="zh-CN" altLang="en-US" sz="1400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718643" y="4945812"/>
              <a:ext cx="64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51-60</a:t>
              </a:r>
              <a:endParaRPr kumimoji="1" lang="zh-CN" altLang="en-US" sz="1400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486650" y="4945812"/>
              <a:ext cx="64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61-70</a:t>
              </a:r>
              <a:endParaRPr kumimoji="1" lang="zh-CN" altLang="en-US" sz="1400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136078" y="4942905"/>
              <a:ext cx="649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/>
                <a:t>71-80</a:t>
              </a:r>
              <a:endParaRPr kumimoji="1" lang="zh-CN" altLang="en-US" sz="1400" dirty="0"/>
            </a:p>
          </p:txBody>
        </p:sp>
      </p:grpSp>
      <p:sp>
        <p:nvSpPr>
          <p:cNvPr id="59" name="标题 1"/>
          <p:cNvSpPr txBox="1">
            <a:spLocks/>
          </p:cNvSpPr>
          <p:nvPr/>
        </p:nvSpPr>
        <p:spPr>
          <a:xfrm>
            <a:off x="218747" y="133900"/>
            <a:ext cx="7886700" cy="95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  </a:t>
            </a:r>
            <a:r>
              <a:rPr lang="en-US" altLang="zh-CN" sz="2000" dirty="0"/>
              <a:t>--- Some results in female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6232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2323" y="2871092"/>
            <a:ext cx="5613530" cy="76828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Comparison with the CAAE.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528E5-8EB0-4095-98F4-F185553045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145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826615" y="6427564"/>
            <a:ext cx="2057400" cy="365125"/>
          </a:xfrm>
        </p:spPr>
        <p:txBody>
          <a:bodyPr/>
          <a:lstStyle/>
          <a:p>
            <a:fld id="{E4A528E5-8EB0-4095-98F4-F18555304532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33475" y="965919"/>
            <a:ext cx="5932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charset="0"/>
              <a:buChar char="•"/>
            </a:pPr>
            <a:r>
              <a:rPr lang="en-US" altLang="zh-CN" sz="2800" dirty="0"/>
              <a:t>Age progression more obvious.</a:t>
            </a:r>
            <a:endParaRPr lang="zh-CN" altLang="en-US" sz="2800" dirty="0"/>
          </a:p>
        </p:txBody>
      </p:sp>
      <p:sp>
        <p:nvSpPr>
          <p:cNvPr id="31" name="箭头: 右 30"/>
          <p:cNvSpPr/>
          <p:nvPr/>
        </p:nvSpPr>
        <p:spPr>
          <a:xfrm rot="16200000">
            <a:off x="5765162" y="4229186"/>
            <a:ext cx="600960" cy="42573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 43"/>
          <p:cNvGrpSpPr/>
          <p:nvPr/>
        </p:nvGrpSpPr>
        <p:grpSpPr>
          <a:xfrm>
            <a:off x="346345" y="2242364"/>
            <a:ext cx="2386344" cy="1724076"/>
            <a:chOff x="515182" y="2210375"/>
            <a:chExt cx="2386344" cy="1724076"/>
          </a:xfrm>
        </p:grpSpPr>
        <p:sp>
          <p:nvSpPr>
            <p:cNvPr id="20" name="文本框 19"/>
            <p:cNvSpPr txBox="1"/>
            <p:nvPr/>
          </p:nvSpPr>
          <p:spPr>
            <a:xfrm>
              <a:off x="515182" y="3595897"/>
              <a:ext cx="23863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Input: 64 </a:t>
              </a:r>
              <a:r>
                <a:rPr lang="en-US" altLang="zh-CN" sz="1600"/>
                <a:t>years old woman</a:t>
              </a:r>
              <a:endParaRPr lang="zh-CN" altLang="en-US" sz="1600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89" y="2210375"/>
              <a:ext cx="1354330" cy="1354330"/>
            </a:xfrm>
            <a:prstGeom prst="rect">
              <a:avLst/>
            </a:prstGeom>
          </p:spPr>
        </p:pic>
      </p:grpSp>
      <p:sp>
        <p:nvSpPr>
          <p:cNvPr id="38" name="标题 1"/>
          <p:cNvSpPr txBox="1">
            <a:spLocks/>
          </p:cNvSpPr>
          <p:nvPr/>
        </p:nvSpPr>
        <p:spPr>
          <a:xfrm>
            <a:off x="346345" y="31833"/>
            <a:ext cx="7886700" cy="95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  </a:t>
            </a:r>
            <a:r>
              <a:rPr lang="en-US" altLang="zh-CN" sz="2000" dirty="0"/>
              <a:t>--- Comparison with the CAAE(1/2) </a:t>
            </a:r>
            <a:endParaRPr kumimoji="1" lang="zh-CN" altLang="en-US" sz="1600" dirty="0"/>
          </a:p>
        </p:txBody>
      </p:sp>
      <p:grpSp>
        <p:nvGrpSpPr>
          <p:cNvPr id="42" name="组 41"/>
          <p:cNvGrpSpPr/>
          <p:nvPr/>
        </p:nvGrpSpPr>
        <p:grpSpPr>
          <a:xfrm>
            <a:off x="2823904" y="1770049"/>
            <a:ext cx="5122168" cy="2352942"/>
            <a:chOff x="3212787" y="1760665"/>
            <a:chExt cx="5122168" cy="235294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1125" y="1760665"/>
              <a:ext cx="5093830" cy="103291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2787" y="3081867"/>
              <a:ext cx="5122167" cy="102806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3241125" y="1760665"/>
              <a:ext cx="5093830" cy="2352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 47"/>
          <p:cNvGrpSpPr/>
          <p:nvPr/>
        </p:nvGrpSpPr>
        <p:grpSpPr>
          <a:xfrm>
            <a:off x="336555" y="4726091"/>
            <a:ext cx="8259647" cy="1531771"/>
            <a:chOff x="336555" y="4726091"/>
            <a:chExt cx="8259647" cy="1531771"/>
          </a:xfrm>
        </p:grpSpPr>
        <p:grpSp>
          <p:nvGrpSpPr>
            <p:cNvPr id="43" name="组 42"/>
            <p:cNvGrpSpPr/>
            <p:nvPr/>
          </p:nvGrpSpPr>
          <p:grpSpPr>
            <a:xfrm>
              <a:off x="1223408" y="4726091"/>
              <a:ext cx="7372794" cy="1531771"/>
              <a:chOff x="603298" y="4724443"/>
              <a:chExt cx="7372794" cy="1531771"/>
            </a:xfrm>
          </p:grpSpPr>
          <p:grpSp>
            <p:nvGrpSpPr>
              <p:cNvPr id="40" name="组 39"/>
              <p:cNvGrpSpPr/>
              <p:nvPr/>
            </p:nvGrpSpPr>
            <p:grpSpPr>
              <a:xfrm>
                <a:off x="603298" y="4724443"/>
                <a:ext cx="7372794" cy="1531771"/>
                <a:chOff x="509965" y="4526637"/>
                <a:chExt cx="7971901" cy="1766621"/>
              </a:xfrm>
            </p:grpSpPr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965" y="4526637"/>
                  <a:ext cx="7971900" cy="805153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966" y="5488105"/>
                  <a:ext cx="7971900" cy="805153"/>
                </a:xfrm>
                <a:prstGeom prst="rect">
                  <a:avLst/>
                </a:prstGeom>
              </p:spPr>
            </p:pic>
          </p:grpSp>
          <p:sp>
            <p:nvSpPr>
              <p:cNvPr id="30" name="矩形 29"/>
              <p:cNvSpPr/>
              <p:nvPr/>
            </p:nvSpPr>
            <p:spPr>
              <a:xfrm>
                <a:off x="4289694" y="4740888"/>
                <a:ext cx="3672693" cy="150357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367365" y="4890484"/>
              <a:ext cx="624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Ours</a:t>
              </a:r>
              <a:endParaRPr kumimoji="1" lang="zh-CN" altLang="en-US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36555" y="5726305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CAAE</a:t>
              </a:r>
              <a:endParaRPr kumimoji="1" lang="zh-CN" altLang="en-US" dirty="0"/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189815" y="2219829"/>
            <a:ext cx="62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Ours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8159005" y="3407850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CAAE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9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Content List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Definition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Applications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Related Work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Approach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874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17232" y="6294963"/>
            <a:ext cx="2057400" cy="365125"/>
          </a:xfrm>
        </p:spPr>
        <p:txBody>
          <a:bodyPr/>
          <a:lstStyle/>
          <a:p>
            <a:fld id="{E4A528E5-8EB0-4095-98F4-F18555304532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9" y="3084293"/>
            <a:ext cx="1741016" cy="1741016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56855" y="126426"/>
            <a:ext cx="7886700" cy="95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  </a:t>
            </a:r>
            <a:r>
              <a:rPr lang="en-US" altLang="zh-CN" sz="2000" dirty="0"/>
              <a:t>--- Comparison with the CAAE(2/2) </a:t>
            </a:r>
            <a:endParaRPr kumimoji="1" lang="zh-CN" altLang="en-US" sz="16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9" y="1953302"/>
            <a:ext cx="7673609" cy="7750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9" y="5422092"/>
            <a:ext cx="7673609" cy="77502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15213" y="1063536"/>
            <a:ext cx="284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kumimoji="1" lang="en-US" altLang="zh-CN" sz="2400" dirty="0"/>
              <a:t>More natural</a:t>
            </a:r>
            <a:endParaRPr kumimoji="1"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7008183" y="1953303"/>
            <a:ext cx="727431" cy="77502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989301" y="5427001"/>
            <a:ext cx="746313" cy="77011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695" y="4171292"/>
            <a:ext cx="992818" cy="9860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751" y="3026956"/>
            <a:ext cx="998762" cy="998762"/>
          </a:xfrm>
          <a:prstGeom prst="rect">
            <a:avLst/>
          </a:prstGeom>
        </p:spPr>
      </p:pic>
      <p:cxnSp>
        <p:nvCxnSpPr>
          <p:cNvPr id="22" name="直接箭头连接符 18"/>
          <p:cNvCxnSpPr>
            <a:stCxn id="14" idx="2"/>
            <a:endCxn id="20" idx="0"/>
          </p:cNvCxnSpPr>
          <p:nvPr/>
        </p:nvCxnSpPr>
        <p:spPr>
          <a:xfrm>
            <a:off x="7371899" y="2728329"/>
            <a:ext cx="580233" cy="29862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18"/>
          <p:cNvCxnSpPr>
            <a:stCxn id="15" idx="0"/>
            <a:endCxn id="19" idx="2"/>
          </p:cNvCxnSpPr>
          <p:nvPr/>
        </p:nvCxnSpPr>
        <p:spPr>
          <a:xfrm flipV="1">
            <a:off x="7362458" y="5157311"/>
            <a:ext cx="592646" cy="26969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66813" y="2164967"/>
            <a:ext cx="62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36003" y="562077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CAAE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759801" y="5411045"/>
            <a:ext cx="746313" cy="77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759801" y="1950912"/>
            <a:ext cx="746313" cy="7701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3090091" y="3152340"/>
            <a:ext cx="3799241" cy="1668880"/>
            <a:chOff x="5318748" y="3181843"/>
            <a:chExt cx="3352436" cy="1493429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748" y="3182395"/>
              <a:ext cx="1482653" cy="149287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8233" y="3181843"/>
              <a:ext cx="1462951" cy="1493429"/>
            </a:xfrm>
            <a:prstGeom prst="rect">
              <a:avLst/>
            </a:prstGeom>
          </p:spPr>
        </p:pic>
        <p:sp>
          <p:nvSpPr>
            <p:cNvPr id="37" name="左右箭头 36"/>
            <p:cNvSpPr/>
            <p:nvPr/>
          </p:nvSpPr>
          <p:spPr>
            <a:xfrm>
              <a:off x="6828059" y="3859676"/>
              <a:ext cx="353514" cy="164813"/>
            </a:xfrm>
            <a:prstGeom prst="leftRightArrow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2" name="左右箭头 41"/>
          <p:cNvSpPr/>
          <p:nvPr/>
        </p:nvSpPr>
        <p:spPr>
          <a:xfrm rot="5400000" flipV="1">
            <a:off x="7919663" y="4093107"/>
            <a:ext cx="110654" cy="45719"/>
          </a:xfrm>
          <a:prstGeom prst="left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接箭头连接符 18"/>
          <p:cNvCxnSpPr>
            <a:stCxn id="35" idx="0"/>
            <a:endCxn id="18" idx="2"/>
          </p:cNvCxnSpPr>
          <p:nvPr/>
        </p:nvCxnSpPr>
        <p:spPr>
          <a:xfrm flipH="1" flipV="1">
            <a:off x="3930220" y="4821220"/>
            <a:ext cx="4202738" cy="589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18"/>
          <p:cNvCxnSpPr>
            <a:stCxn id="36" idx="2"/>
            <a:endCxn id="21" idx="0"/>
          </p:cNvCxnSpPr>
          <p:nvPr/>
        </p:nvCxnSpPr>
        <p:spPr>
          <a:xfrm flipH="1">
            <a:off x="6060367" y="2721029"/>
            <a:ext cx="2072591" cy="431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86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4053123"/>
            <a:ext cx="74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0" y="1985410"/>
            <a:ext cx="74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CAAE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88946" y="1165774"/>
            <a:ext cx="2780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Not a good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Background influence</a:t>
            </a:r>
            <a:endParaRPr lang="zh-CN" altLang="en-US" dirty="0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56855" y="126426"/>
            <a:ext cx="7886700" cy="95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</a:t>
            </a:r>
            <a:r>
              <a:rPr lang="en-US" altLang="zh-CN" sz="2000" dirty="0"/>
              <a:t>--- Test on a new database </a:t>
            </a:r>
            <a:endParaRPr kumimoji="1" lang="zh-CN" altLang="en-US" sz="1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46" y="4596856"/>
            <a:ext cx="8583259" cy="8668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55" y="2622726"/>
            <a:ext cx="8515350" cy="8600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645" y="347787"/>
            <a:ext cx="1981857" cy="198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8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-16370" y="4378643"/>
            <a:ext cx="74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Ours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0" y="2408047"/>
            <a:ext cx="746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CAAE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509663" y="1172721"/>
            <a:ext cx="3158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Not a good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b="1" dirty="0"/>
              <a:t>Local Identity Preserving</a:t>
            </a:r>
            <a:endParaRPr lang="zh-CN" altLang="en-US" b="1" dirty="0"/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56855" y="126426"/>
            <a:ext cx="7886700" cy="9560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Experiment</a:t>
            </a:r>
            <a:r>
              <a:rPr lang="en-US" altLang="zh-CN" sz="2000" dirty="0"/>
              <a:t>--- Test on a new database </a:t>
            </a:r>
            <a:endParaRPr kumimoji="1"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58" y="606693"/>
            <a:ext cx="1866384" cy="18663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0" y="5045022"/>
            <a:ext cx="8596368" cy="8682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0" y="3084081"/>
            <a:ext cx="8596368" cy="8682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84" y="977276"/>
            <a:ext cx="1651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6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528E5-8EB0-4095-98F4-F185553045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Eye and cheek are important for age</a:t>
            </a:r>
          </a:p>
          <a:p>
            <a:endParaRPr lang="en-US" altLang="zh-CN" dirty="0"/>
          </a:p>
          <a:p>
            <a:r>
              <a:rPr lang="en-US" altLang="zh-CN" dirty="0"/>
              <a:t>Future Work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Deal with the  generalization problem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1012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Q&amp;A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841" y="1690689"/>
            <a:ext cx="7470716" cy="444885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70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Definition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Cross-age Face Generation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74" y="3654790"/>
            <a:ext cx="1201016" cy="1676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9055" y="4221585"/>
            <a:ext cx="662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85000"/>
                  </a:schemeClr>
                </a:solidFill>
              </a:rPr>
              <a:t>18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315617" y="2496430"/>
            <a:ext cx="923730" cy="9050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8" name="椭圆 7"/>
          <p:cNvSpPr/>
          <p:nvPr/>
        </p:nvSpPr>
        <p:spPr>
          <a:xfrm>
            <a:off x="1315617" y="5511231"/>
            <a:ext cx="923730" cy="90506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40</a:t>
            </a:r>
            <a:endParaRPr lang="zh-CN" altLang="en-US" sz="3200" dirty="0"/>
          </a:p>
        </p:txBody>
      </p:sp>
      <p:sp>
        <p:nvSpPr>
          <p:cNvPr id="9" name="立方体 8"/>
          <p:cNvSpPr/>
          <p:nvPr/>
        </p:nvSpPr>
        <p:spPr>
          <a:xfrm>
            <a:off x="3677269" y="3368075"/>
            <a:ext cx="1894115" cy="18288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Generator</a:t>
            </a:r>
            <a:endParaRPr lang="zh-CN" altLang="en-US" sz="2000" b="1" dirty="0"/>
          </a:p>
        </p:txBody>
      </p:sp>
      <p:cxnSp>
        <p:nvCxnSpPr>
          <p:cNvPr id="10" name="连接符: 曲线 9"/>
          <p:cNvCxnSpPr>
            <a:stCxn id="7" idx="6"/>
            <a:endCxn id="9" idx="2"/>
          </p:cNvCxnSpPr>
          <p:nvPr/>
        </p:nvCxnSpPr>
        <p:spPr>
          <a:xfrm>
            <a:off x="2239347" y="2948965"/>
            <a:ext cx="1437922" cy="1562110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731023" y="2407701"/>
            <a:ext cx="1193156" cy="16492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/>
              <a:t>？</a:t>
            </a:r>
          </a:p>
        </p:txBody>
      </p:sp>
      <p:sp>
        <p:nvSpPr>
          <p:cNvPr id="12" name="矩形 11"/>
          <p:cNvSpPr/>
          <p:nvPr/>
        </p:nvSpPr>
        <p:spPr>
          <a:xfrm>
            <a:off x="6731023" y="4641863"/>
            <a:ext cx="1193156" cy="164927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dirty="0"/>
              <a:t>？</a:t>
            </a:r>
          </a:p>
        </p:txBody>
      </p:sp>
      <p:cxnSp>
        <p:nvCxnSpPr>
          <p:cNvPr id="13" name="连接符: 曲线 12"/>
          <p:cNvCxnSpPr>
            <a:cxnSpLocks/>
            <a:endCxn id="11" idx="1"/>
          </p:cNvCxnSpPr>
          <p:nvPr/>
        </p:nvCxnSpPr>
        <p:spPr>
          <a:xfrm flipV="1">
            <a:off x="5358763" y="3232340"/>
            <a:ext cx="1372260" cy="1059148"/>
          </a:xfrm>
          <a:prstGeom prst="curved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曲线 13"/>
          <p:cNvCxnSpPr>
            <a:stCxn id="8" idx="6"/>
            <a:endCxn id="9" idx="2"/>
          </p:cNvCxnSpPr>
          <p:nvPr/>
        </p:nvCxnSpPr>
        <p:spPr>
          <a:xfrm flipV="1">
            <a:off x="2239347" y="4511075"/>
            <a:ext cx="1437922" cy="1452691"/>
          </a:xfrm>
          <a:prstGeom prst="curvedConnector3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曲线 14"/>
          <p:cNvCxnSpPr>
            <a:cxnSpLocks/>
            <a:endCxn id="12" idx="1"/>
          </p:cNvCxnSpPr>
          <p:nvPr/>
        </p:nvCxnSpPr>
        <p:spPr>
          <a:xfrm>
            <a:off x="5288943" y="4282423"/>
            <a:ext cx="1442080" cy="1184079"/>
          </a:xfrm>
          <a:prstGeom prst="curvedConnector3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5" idx="3"/>
            <a:endCxn id="9" idx="2"/>
          </p:cNvCxnSpPr>
          <p:nvPr/>
        </p:nvCxnSpPr>
        <p:spPr>
          <a:xfrm>
            <a:off x="2377990" y="4493063"/>
            <a:ext cx="1299279" cy="1801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2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Application (1/2)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Finding Lost Children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9" y="2855108"/>
            <a:ext cx="2216890" cy="301083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07292" y="6042722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b="1" dirty="0">
                <a:solidFill>
                  <a:prstClr val="black"/>
                </a:solidFill>
                <a:latin typeface="DengXian" panose="020F0502020204030204"/>
              </a:rPr>
              <a:t>abducted child</a:t>
            </a:r>
            <a:endParaRPr kumimoji="1" lang="zh-CN" altLang="en-US" dirty="0">
              <a:solidFill>
                <a:prstClr val="black"/>
              </a:solidFill>
              <a:latin typeface="DengXian" panose="020F0502020204030204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95" y="2735050"/>
            <a:ext cx="1763458" cy="11858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236098" y="2620017"/>
            <a:ext cx="4279252" cy="142013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36098" y="4767942"/>
            <a:ext cx="4279252" cy="1459445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266" y="4904756"/>
            <a:ext cx="1763458" cy="1185813"/>
          </a:xfrm>
          <a:prstGeom prst="rect">
            <a:avLst/>
          </a:prstGeom>
        </p:spPr>
      </p:pic>
      <p:pic>
        <p:nvPicPr>
          <p:cNvPr id="1026" name="Picture 2" descr="http://pic90.huitu.com/res/20161114/640078_20161114162652088050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80" y="4886239"/>
            <a:ext cx="1659974" cy="12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5907444" y="2164233"/>
            <a:ext cx="1101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Current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699115" y="4332796"/>
            <a:ext cx="1517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5 years later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604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Application (2/2)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Entertainment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2050" name="Picture 2" descr="http://scimg.jb51.net/allimg/160309/14-1603091A9405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184" y="2870218"/>
            <a:ext cx="2657086" cy="177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086808" y="2346998"/>
            <a:ext cx="55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20</a:t>
            </a:r>
            <a:endParaRPr lang="zh-CN" altLang="en-US" sz="2800" dirty="0"/>
          </a:p>
        </p:txBody>
      </p:sp>
      <p:cxnSp>
        <p:nvCxnSpPr>
          <p:cNvPr id="7" name="直接箭头连接符 6"/>
          <p:cNvCxnSpPr>
            <a:cxnSpLocks/>
            <a:stCxn id="2050" idx="3"/>
          </p:cNvCxnSpPr>
          <p:nvPr/>
        </p:nvCxnSpPr>
        <p:spPr>
          <a:xfrm>
            <a:off x="5695270" y="3755232"/>
            <a:ext cx="2686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cxnSpLocks/>
            <a:stCxn id="2050" idx="1"/>
          </p:cNvCxnSpPr>
          <p:nvPr/>
        </p:nvCxnSpPr>
        <p:spPr>
          <a:xfrm flipH="1">
            <a:off x="597159" y="3755232"/>
            <a:ext cx="2441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曲线 12"/>
          <p:cNvCxnSpPr/>
          <p:nvPr/>
        </p:nvCxnSpPr>
        <p:spPr>
          <a:xfrm flipV="1">
            <a:off x="6335486" y="3111529"/>
            <a:ext cx="662473" cy="6437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曲线 14"/>
          <p:cNvCxnSpPr/>
          <p:nvPr/>
        </p:nvCxnSpPr>
        <p:spPr>
          <a:xfrm>
            <a:off x="7305869" y="3765694"/>
            <a:ext cx="724290" cy="6427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/>
          <p:cNvCxnSpPr/>
          <p:nvPr/>
        </p:nvCxnSpPr>
        <p:spPr>
          <a:xfrm rot="10800000">
            <a:off x="1735494" y="3111530"/>
            <a:ext cx="662474" cy="6437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曲线 18"/>
          <p:cNvCxnSpPr/>
          <p:nvPr/>
        </p:nvCxnSpPr>
        <p:spPr>
          <a:xfrm rot="10800000" flipV="1">
            <a:off x="774441" y="3765694"/>
            <a:ext cx="765062" cy="6427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55134" y="3493622"/>
            <a:ext cx="55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0</a:t>
            </a:r>
            <a:endParaRPr lang="zh-CN" altLang="en-US" sz="2800" dirty="0"/>
          </a:p>
        </p:txBody>
      </p:sp>
      <p:sp>
        <p:nvSpPr>
          <p:cNvPr id="22" name="文本框 4"/>
          <p:cNvSpPr txBox="1"/>
          <p:nvPr/>
        </p:nvSpPr>
        <p:spPr>
          <a:xfrm>
            <a:off x="8330342" y="3493512"/>
            <a:ext cx="727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100</a:t>
            </a:r>
            <a:endParaRPr lang="zh-CN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1095278" y="2618546"/>
            <a:ext cx="640216" cy="90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？</a:t>
            </a:r>
          </a:p>
        </p:txBody>
      </p:sp>
      <p:sp>
        <p:nvSpPr>
          <p:cNvPr id="24" name="矩形 23"/>
          <p:cNvSpPr/>
          <p:nvPr/>
        </p:nvSpPr>
        <p:spPr>
          <a:xfrm>
            <a:off x="134224" y="3957184"/>
            <a:ext cx="640216" cy="90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？</a:t>
            </a:r>
          </a:p>
        </p:txBody>
      </p:sp>
      <p:sp>
        <p:nvSpPr>
          <p:cNvPr id="26" name="矩形 25"/>
          <p:cNvSpPr/>
          <p:nvPr/>
        </p:nvSpPr>
        <p:spPr>
          <a:xfrm>
            <a:off x="6997959" y="2606928"/>
            <a:ext cx="640216" cy="90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？</a:t>
            </a:r>
          </a:p>
        </p:txBody>
      </p:sp>
      <p:sp>
        <p:nvSpPr>
          <p:cNvPr id="27" name="矩形 26"/>
          <p:cNvSpPr/>
          <p:nvPr/>
        </p:nvSpPr>
        <p:spPr>
          <a:xfrm>
            <a:off x="8030159" y="3964253"/>
            <a:ext cx="640216" cy="902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/>
              <a:t>？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74" y="5012361"/>
            <a:ext cx="1197808" cy="167509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56" y="4999661"/>
            <a:ext cx="1206244" cy="1691515"/>
          </a:xfrm>
          <a:prstGeom prst="rect">
            <a:avLst/>
          </a:prstGeom>
        </p:spPr>
      </p:pic>
      <p:sp>
        <p:nvSpPr>
          <p:cNvPr id="30" name="燕尾形 10"/>
          <p:cNvSpPr/>
          <p:nvPr/>
        </p:nvSpPr>
        <p:spPr>
          <a:xfrm>
            <a:off x="4023838" y="5528298"/>
            <a:ext cx="517204" cy="6629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47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Related Work (1/4)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Traditional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Physical model-based</a:t>
            </a:r>
          </a:p>
          <a:p>
            <a:pPr lvl="2"/>
            <a:r>
              <a:rPr lang="en-US" altLang="zh-CN" dirty="0">
                <a:solidFill>
                  <a:prstClr val="black"/>
                </a:solidFill>
              </a:rPr>
              <a:t>model biological facial change with age (muscle, wrinkle, skin)</a:t>
            </a:r>
          </a:p>
          <a:p>
            <a:pPr lvl="3"/>
            <a:r>
              <a:rPr lang="en-US" altLang="zh-CN" dirty="0">
                <a:solidFill>
                  <a:prstClr val="black"/>
                </a:solidFill>
              </a:rPr>
              <a:t>Complex modeling</a:t>
            </a:r>
          </a:p>
          <a:p>
            <a:pPr lvl="3"/>
            <a:r>
              <a:rPr lang="en-US" altLang="zh-CN" dirty="0">
                <a:solidFill>
                  <a:prstClr val="black"/>
                </a:solidFill>
              </a:rPr>
              <a:t>Sufficient dataset to cover long time span</a:t>
            </a:r>
          </a:p>
          <a:p>
            <a:pPr lvl="3"/>
            <a:r>
              <a:rPr lang="en-US" altLang="zh-CN" dirty="0">
                <a:solidFill>
                  <a:prstClr val="black"/>
                </a:solidFill>
              </a:rPr>
              <a:t>computationally expensive;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Prototype-based</a:t>
            </a:r>
          </a:p>
          <a:p>
            <a:pPr lvl="2"/>
            <a:r>
              <a:rPr lang="en-US" altLang="zh-CN" dirty="0">
                <a:solidFill>
                  <a:prstClr val="black"/>
                </a:solidFill>
              </a:rPr>
              <a:t>learn a transformation between groups</a:t>
            </a:r>
          </a:p>
          <a:p>
            <a:pPr lvl="3"/>
            <a:r>
              <a:rPr lang="en-US" altLang="zh-CN" dirty="0">
                <a:solidFill>
                  <a:prstClr val="black"/>
                </a:solidFill>
              </a:rPr>
              <a:t>ghosting artifacts</a:t>
            </a:r>
          </a:p>
          <a:p>
            <a:pPr lvl="3"/>
            <a:r>
              <a:rPr lang="en-US" altLang="zh-CN" dirty="0">
                <a:solidFill>
                  <a:prstClr val="black"/>
                </a:solidFill>
              </a:rPr>
              <a:t>lose personality</a:t>
            </a:r>
          </a:p>
          <a:p>
            <a:pPr lvl="3"/>
            <a:r>
              <a:rPr lang="en-US" altLang="zh-CN" dirty="0">
                <a:solidFill>
                  <a:prstClr val="black"/>
                </a:solidFill>
              </a:rPr>
              <a:t>paired samples over short time span</a:t>
            </a:r>
            <a:endParaRPr lang="zh-CN" altLang="en-US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375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Related Work (2/4)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7120" y="1752055"/>
            <a:ext cx="7886700" cy="4351338"/>
          </a:xfrm>
        </p:spPr>
        <p:txBody>
          <a:bodyPr/>
          <a:lstStyle/>
          <a:p>
            <a:r>
              <a:rPr lang="en-US" altLang="zh-CN" dirty="0"/>
              <a:t>Deep Learning</a:t>
            </a:r>
          </a:p>
          <a:p>
            <a:pPr lvl="1"/>
            <a:r>
              <a:rPr lang="en-US" altLang="zh-CN" dirty="0"/>
              <a:t>Generative Adversarial Network(GAN)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1665" y="3562756"/>
            <a:ext cx="55979" cy="1035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梯形 5"/>
          <p:cNvSpPr/>
          <p:nvPr/>
        </p:nvSpPr>
        <p:spPr>
          <a:xfrm rot="16200000">
            <a:off x="1654435" y="3575001"/>
            <a:ext cx="1520890" cy="101120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34275" y="3662288"/>
            <a:ext cx="866582" cy="836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I_G</a:t>
            </a:r>
            <a:endParaRPr lang="zh-CN" altLang="en-US" sz="2400" dirty="0"/>
          </a:p>
        </p:txBody>
      </p:sp>
      <p:sp>
        <p:nvSpPr>
          <p:cNvPr id="9" name="梯形 8"/>
          <p:cNvSpPr/>
          <p:nvPr/>
        </p:nvSpPr>
        <p:spPr>
          <a:xfrm rot="5400000">
            <a:off x="5111427" y="4335445"/>
            <a:ext cx="1520890" cy="1011206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634275" y="5183179"/>
            <a:ext cx="866582" cy="8366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I</a:t>
            </a:r>
            <a:endParaRPr lang="zh-CN" altLang="en-US" sz="2400" dirty="0"/>
          </a:p>
        </p:txBody>
      </p:sp>
      <p:sp>
        <p:nvSpPr>
          <p:cNvPr id="11" name="椭圆 10"/>
          <p:cNvSpPr/>
          <p:nvPr/>
        </p:nvSpPr>
        <p:spPr>
          <a:xfrm>
            <a:off x="7077274" y="4514476"/>
            <a:ext cx="1077681" cy="653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 or F</a:t>
            </a:r>
            <a:endParaRPr lang="zh-CN" altLang="en-US" dirty="0"/>
          </a:p>
        </p:txBody>
      </p:sp>
      <p:cxnSp>
        <p:nvCxnSpPr>
          <p:cNvPr id="13" name="直接箭头连接符 12"/>
          <p:cNvCxnSpPr>
            <a:cxnSpLocks/>
            <a:stCxn id="5" idx="3"/>
            <a:endCxn id="6" idx="0"/>
          </p:cNvCxnSpPr>
          <p:nvPr/>
        </p:nvCxnSpPr>
        <p:spPr>
          <a:xfrm flipV="1">
            <a:off x="1217644" y="4080604"/>
            <a:ext cx="691633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2"/>
            <a:endCxn id="7" idx="1"/>
          </p:cNvCxnSpPr>
          <p:nvPr/>
        </p:nvCxnSpPr>
        <p:spPr>
          <a:xfrm flipV="1">
            <a:off x="2920483" y="4080603"/>
            <a:ext cx="713792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曲线 16"/>
          <p:cNvCxnSpPr>
            <a:stCxn id="7" idx="3"/>
            <a:endCxn id="9" idx="2"/>
          </p:cNvCxnSpPr>
          <p:nvPr/>
        </p:nvCxnSpPr>
        <p:spPr>
          <a:xfrm>
            <a:off x="4500857" y="4080603"/>
            <a:ext cx="865412" cy="760445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曲线 18"/>
          <p:cNvCxnSpPr>
            <a:stCxn id="10" idx="3"/>
            <a:endCxn id="9" idx="2"/>
          </p:cNvCxnSpPr>
          <p:nvPr/>
        </p:nvCxnSpPr>
        <p:spPr>
          <a:xfrm flipV="1">
            <a:off x="4500857" y="4841048"/>
            <a:ext cx="865412" cy="760446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cxnSpLocks/>
            <a:stCxn id="9" idx="0"/>
            <a:endCxn id="11" idx="2"/>
          </p:cNvCxnSpPr>
          <p:nvPr/>
        </p:nvCxnSpPr>
        <p:spPr>
          <a:xfrm>
            <a:off x="6377475" y="4841048"/>
            <a:ext cx="69979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82608" y="3900196"/>
            <a:ext cx="26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192692" y="3757437"/>
            <a:ext cx="61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G</a:t>
            </a:r>
            <a:endParaRPr lang="zh-CN" altLang="en-US" sz="3600" dirty="0"/>
          </a:p>
        </p:txBody>
      </p:sp>
      <p:sp>
        <p:nvSpPr>
          <p:cNvPr id="25" name="文本框 24"/>
          <p:cNvSpPr txBox="1"/>
          <p:nvPr/>
        </p:nvSpPr>
        <p:spPr>
          <a:xfrm>
            <a:off x="6241022" y="2190416"/>
            <a:ext cx="2424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G:	Generator</a:t>
            </a:r>
          </a:p>
          <a:p>
            <a:r>
              <a:rPr lang="en-US" altLang="zh-CN" dirty="0"/>
              <a:t>D: 	Discriminator</a:t>
            </a:r>
          </a:p>
          <a:p>
            <a:r>
              <a:rPr lang="en-US" altLang="zh-CN" dirty="0"/>
              <a:t>I  : 	Image</a:t>
            </a:r>
          </a:p>
          <a:p>
            <a:r>
              <a:rPr lang="en-US" altLang="zh-CN" dirty="0"/>
              <a:t>I_G:	Generated Image  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629864" y="4521288"/>
            <a:ext cx="61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D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1563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Related Work (3/4)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learning</a:t>
            </a:r>
          </a:p>
          <a:p>
            <a:pPr lvl="1"/>
            <a:r>
              <a:rPr lang="en-US" altLang="zh-CN" dirty="0"/>
              <a:t>Age Conditional Generative Adversarial Network (</a:t>
            </a:r>
            <a:r>
              <a:rPr lang="en-US" altLang="zh-CN" dirty="0" err="1"/>
              <a:t>acGAN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Framework:   encoder-&gt;decoder</a:t>
            </a:r>
          </a:p>
          <a:p>
            <a:pPr lvl="2"/>
            <a:r>
              <a:rPr lang="en-US" altLang="zh-CN" dirty="0"/>
              <a:t>Novelty: optimize latent vector</a:t>
            </a:r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528E5-8EB0-4095-98F4-F1855530453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0" y="3753672"/>
            <a:ext cx="8668139" cy="24232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321" y="6565612"/>
            <a:ext cx="88687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 err="1"/>
              <a:t>Grigory</a:t>
            </a:r>
            <a:r>
              <a:rPr lang="en-US" altLang="zh-CN" sz="1300" dirty="0"/>
              <a:t> </a:t>
            </a:r>
            <a:r>
              <a:rPr lang="en-US" altLang="zh-CN" sz="1300" dirty="0" err="1"/>
              <a:t>Antipov</a:t>
            </a:r>
            <a:r>
              <a:rPr lang="en-US" altLang="zh-CN" sz="1300" dirty="0"/>
              <a:t>,  </a:t>
            </a:r>
            <a:r>
              <a:rPr lang="en-US" altLang="zh-CN" sz="1300" dirty="0" err="1"/>
              <a:t>Moez</a:t>
            </a:r>
            <a:r>
              <a:rPr lang="en-US" altLang="zh-CN" sz="1300" dirty="0"/>
              <a:t> </a:t>
            </a:r>
            <a:r>
              <a:rPr lang="en-US" altLang="zh-CN" sz="1300" dirty="0" err="1"/>
              <a:t>Baccouche</a:t>
            </a:r>
            <a:r>
              <a:rPr lang="en-US" altLang="zh-CN" sz="1300" dirty="0"/>
              <a:t>, Jean-Luc </a:t>
            </a:r>
            <a:r>
              <a:rPr lang="en-US" altLang="zh-CN" sz="1300" dirty="0" err="1"/>
              <a:t>Dugelay</a:t>
            </a:r>
            <a:r>
              <a:rPr lang="en-US" altLang="zh-CN" sz="1300" dirty="0"/>
              <a:t>. Face Aging With Convolutional Generative Adversarial Networks. ICIP, 2017.</a:t>
            </a:r>
            <a:endParaRPr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745911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Related Work (4/4)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 Learning</a:t>
            </a:r>
          </a:p>
          <a:p>
            <a:pPr lvl="1"/>
            <a:r>
              <a:rPr lang="en-US" altLang="zh-CN" dirty="0"/>
              <a:t>Conditional Adversarial Autoencoder (CAAE)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A528E5-8EB0-4095-98F4-F1855530453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33" y="4223888"/>
            <a:ext cx="5875373" cy="2315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967" y="2731984"/>
            <a:ext cx="3065815" cy="14632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6567587"/>
            <a:ext cx="87688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Zhifei</a:t>
            </a:r>
            <a:r>
              <a:rPr lang="en-US" altLang="zh-CN" sz="1400" dirty="0"/>
              <a:t> Zhang, Yang Song, </a:t>
            </a:r>
            <a:r>
              <a:rPr lang="en-US" altLang="zh-CN" sz="1400" dirty="0" err="1"/>
              <a:t>Hairong</a:t>
            </a:r>
            <a:r>
              <a:rPr lang="en-US" altLang="zh-CN" sz="1400" dirty="0"/>
              <a:t> Qi. Age Progression/Regression by Conditional Adversarial Autoencoder. CVPR, 2017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66138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1399</TotalTime>
  <Words>512</Words>
  <Application>Microsoft Macintosh PowerPoint</Application>
  <PresentationFormat>全屏显示(4:3)</PresentationFormat>
  <Paragraphs>229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Calibri</vt:lpstr>
      <vt:lpstr>Calibri Light</vt:lpstr>
      <vt:lpstr>DengXian</vt:lpstr>
      <vt:lpstr>等线</vt:lpstr>
      <vt:lpstr>等线 Light</vt:lpstr>
      <vt:lpstr>Arial</vt:lpstr>
      <vt:lpstr>Office 主题​​</vt:lpstr>
      <vt:lpstr>Cross-age Face Generation</vt:lpstr>
      <vt:lpstr>Content List</vt:lpstr>
      <vt:lpstr>Definition</vt:lpstr>
      <vt:lpstr>Application (1/2)</vt:lpstr>
      <vt:lpstr>Application (2/2)</vt:lpstr>
      <vt:lpstr>Related Work (1/4)</vt:lpstr>
      <vt:lpstr>Related Work (2/4)</vt:lpstr>
      <vt:lpstr>Related Work (3/4)</vt:lpstr>
      <vt:lpstr>Related Work (4/4)</vt:lpstr>
      <vt:lpstr>Approach (1/2)</vt:lpstr>
      <vt:lpstr>Approach (2/2)</vt:lpstr>
      <vt:lpstr>Experiment</vt:lpstr>
      <vt:lpstr>Experiment</vt:lpstr>
      <vt:lpstr>Experiment  --- Some results in female</vt:lpstr>
      <vt:lpstr>Experiment  --- Some results in male</vt:lpstr>
      <vt:lpstr>Experiment  --- Some results in male</vt:lpstr>
      <vt:lpstr>PowerPoint 演示文稿</vt:lpstr>
      <vt:lpstr>Experiment</vt:lpstr>
      <vt:lpstr>PowerPoint 演示文稿</vt:lpstr>
      <vt:lpstr>PowerPoint 演示文稿</vt:lpstr>
      <vt:lpstr>PowerPoint 演示文稿</vt:lpstr>
      <vt:lpstr>PowerPoint 演示文稿</vt:lpstr>
      <vt:lpstr>Summary</vt:lpstr>
      <vt:lpstr>Q&amp;A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age</dc:title>
  <dc:creator>Cloud Wind</dc:creator>
  <cp:lastModifiedBy>Microsoft Office 用户</cp:lastModifiedBy>
  <cp:revision>84</cp:revision>
  <dcterms:created xsi:type="dcterms:W3CDTF">2017-05-11T14:13:50Z</dcterms:created>
  <dcterms:modified xsi:type="dcterms:W3CDTF">2017-05-23T02:51:58Z</dcterms:modified>
</cp:coreProperties>
</file>